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sldIdLst>
    <p:sldId id="256" r:id="rId2"/>
    <p:sldId id="257" r:id="rId3"/>
    <p:sldId id="259" r:id="rId4"/>
    <p:sldId id="258" r:id="rId5"/>
    <p:sldId id="260" r:id="rId6"/>
    <p:sldId id="261" r:id="rId7"/>
    <p:sldId id="262" r:id="rId8"/>
    <p:sldId id="264" r:id="rId9"/>
    <p:sldId id="265" r:id="rId10"/>
    <p:sldId id="266" r:id="rId11"/>
    <p:sldId id="273" r:id="rId12"/>
    <p:sldId id="267" r:id="rId13"/>
    <p:sldId id="269" r:id="rId14"/>
    <p:sldId id="270" r:id="rId15"/>
    <p:sldId id="271" r:id="rId16"/>
    <p:sldId id="272" r:id="rId17"/>
    <p:sldId id="283" r:id="rId18"/>
    <p:sldId id="274"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EADE70-D9D1-4E1D-BA48-D2A685543E8F}" type="datetimeFigureOut">
              <a:rPr lang="en-US" smtClean="0"/>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FAC05-54E8-43B5-95C7-861FBA152953}" type="slidenum">
              <a:rPr lang="en-US" smtClean="0"/>
              <a:t>‹#›</a:t>
            </a:fld>
            <a:endParaRPr lang="en-US"/>
          </a:p>
        </p:txBody>
      </p:sp>
    </p:spTree>
    <p:extLst>
      <p:ext uri="{BB962C8B-B14F-4D97-AF65-F5344CB8AC3E}">
        <p14:creationId xmlns:p14="http://schemas.microsoft.com/office/powerpoint/2010/main" val="3900587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EADE70-D9D1-4E1D-BA48-D2A685543E8F}" type="datetimeFigureOut">
              <a:rPr lang="en-US" smtClean="0"/>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FAC05-54E8-43B5-95C7-861FBA152953}" type="slidenum">
              <a:rPr lang="en-US" smtClean="0"/>
              <a:t>‹#›</a:t>
            </a:fld>
            <a:endParaRPr lang="en-US"/>
          </a:p>
        </p:txBody>
      </p:sp>
    </p:spTree>
    <p:extLst>
      <p:ext uri="{BB962C8B-B14F-4D97-AF65-F5344CB8AC3E}">
        <p14:creationId xmlns:p14="http://schemas.microsoft.com/office/powerpoint/2010/main" val="3739274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EADE70-D9D1-4E1D-BA48-D2A685543E8F}" type="datetimeFigureOut">
              <a:rPr lang="en-US" smtClean="0"/>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FAC05-54E8-43B5-95C7-861FBA152953}" type="slidenum">
              <a:rPr lang="en-US" smtClean="0"/>
              <a:t>‹#›</a:t>
            </a:fld>
            <a:endParaRPr lang="en-US"/>
          </a:p>
        </p:txBody>
      </p:sp>
    </p:spTree>
    <p:extLst>
      <p:ext uri="{BB962C8B-B14F-4D97-AF65-F5344CB8AC3E}">
        <p14:creationId xmlns:p14="http://schemas.microsoft.com/office/powerpoint/2010/main" val="3401894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EADE70-D9D1-4E1D-BA48-D2A685543E8F}" type="datetimeFigureOut">
              <a:rPr lang="en-US" smtClean="0"/>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FAC05-54E8-43B5-95C7-861FBA152953}" type="slidenum">
              <a:rPr lang="en-US" smtClean="0"/>
              <a:t>‹#›</a:t>
            </a:fld>
            <a:endParaRPr lang="en-US"/>
          </a:p>
        </p:txBody>
      </p:sp>
    </p:spTree>
    <p:extLst>
      <p:ext uri="{BB962C8B-B14F-4D97-AF65-F5344CB8AC3E}">
        <p14:creationId xmlns:p14="http://schemas.microsoft.com/office/powerpoint/2010/main" val="228317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EADE70-D9D1-4E1D-BA48-D2A685543E8F}" type="datetimeFigureOut">
              <a:rPr lang="en-US" smtClean="0"/>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FAC05-54E8-43B5-95C7-861FBA152953}" type="slidenum">
              <a:rPr lang="en-US" smtClean="0"/>
              <a:t>‹#›</a:t>
            </a:fld>
            <a:endParaRPr lang="en-US"/>
          </a:p>
        </p:txBody>
      </p:sp>
    </p:spTree>
    <p:extLst>
      <p:ext uri="{BB962C8B-B14F-4D97-AF65-F5344CB8AC3E}">
        <p14:creationId xmlns:p14="http://schemas.microsoft.com/office/powerpoint/2010/main" val="289941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EADE70-D9D1-4E1D-BA48-D2A685543E8F}" type="datetimeFigureOut">
              <a:rPr lang="en-US" smtClean="0"/>
              <a:t>10/22/2013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FAC05-54E8-43B5-95C7-861FBA152953}" type="slidenum">
              <a:rPr lang="en-US" smtClean="0"/>
              <a:t>‹#›</a:t>
            </a:fld>
            <a:endParaRPr lang="en-US"/>
          </a:p>
        </p:txBody>
      </p:sp>
    </p:spTree>
    <p:extLst>
      <p:ext uri="{BB962C8B-B14F-4D97-AF65-F5344CB8AC3E}">
        <p14:creationId xmlns:p14="http://schemas.microsoft.com/office/powerpoint/2010/main" val="1017886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EADE70-D9D1-4E1D-BA48-D2A685543E8F}" type="datetimeFigureOut">
              <a:rPr lang="en-US" smtClean="0"/>
              <a:t>10/22/2013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EFAC05-54E8-43B5-95C7-861FBA152953}" type="slidenum">
              <a:rPr lang="en-US" smtClean="0"/>
              <a:t>‹#›</a:t>
            </a:fld>
            <a:endParaRPr lang="en-US"/>
          </a:p>
        </p:txBody>
      </p:sp>
    </p:spTree>
    <p:extLst>
      <p:ext uri="{BB962C8B-B14F-4D97-AF65-F5344CB8AC3E}">
        <p14:creationId xmlns:p14="http://schemas.microsoft.com/office/powerpoint/2010/main" val="4011764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EADE70-D9D1-4E1D-BA48-D2A685543E8F}" type="datetimeFigureOut">
              <a:rPr lang="en-US" smtClean="0"/>
              <a:t>10/22/2013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EFAC05-54E8-43B5-95C7-861FBA152953}" type="slidenum">
              <a:rPr lang="en-US" smtClean="0"/>
              <a:t>‹#›</a:t>
            </a:fld>
            <a:endParaRPr lang="en-US"/>
          </a:p>
        </p:txBody>
      </p:sp>
    </p:spTree>
    <p:extLst>
      <p:ext uri="{BB962C8B-B14F-4D97-AF65-F5344CB8AC3E}">
        <p14:creationId xmlns:p14="http://schemas.microsoft.com/office/powerpoint/2010/main" val="4052285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EADE70-D9D1-4E1D-BA48-D2A685543E8F}" type="datetimeFigureOut">
              <a:rPr lang="en-US" smtClean="0"/>
              <a:t>10/22/2013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EFAC05-54E8-43B5-95C7-861FBA152953}" type="slidenum">
              <a:rPr lang="en-US" smtClean="0"/>
              <a:t>‹#›</a:t>
            </a:fld>
            <a:endParaRPr lang="en-US"/>
          </a:p>
        </p:txBody>
      </p:sp>
    </p:spTree>
    <p:extLst>
      <p:ext uri="{BB962C8B-B14F-4D97-AF65-F5344CB8AC3E}">
        <p14:creationId xmlns:p14="http://schemas.microsoft.com/office/powerpoint/2010/main" val="701952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EADE70-D9D1-4E1D-BA48-D2A685543E8F}" type="datetimeFigureOut">
              <a:rPr lang="en-US" smtClean="0"/>
              <a:t>10/22/2013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FAC05-54E8-43B5-95C7-861FBA152953}" type="slidenum">
              <a:rPr lang="en-US" smtClean="0"/>
              <a:t>‹#›</a:t>
            </a:fld>
            <a:endParaRPr lang="en-US"/>
          </a:p>
        </p:txBody>
      </p:sp>
    </p:spTree>
    <p:extLst>
      <p:ext uri="{BB962C8B-B14F-4D97-AF65-F5344CB8AC3E}">
        <p14:creationId xmlns:p14="http://schemas.microsoft.com/office/powerpoint/2010/main" val="4056872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EADE70-D9D1-4E1D-BA48-D2A685543E8F}" type="datetimeFigureOut">
              <a:rPr lang="en-US" smtClean="0"/>
              <a:t>10/22/2013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FAC05-54E8-43B5-95C7-861FBA152953}" type="slidenum">
              <a:rPr lang="en-US" smtClean="0"/>
              <a:t>‹#›</a:t>
            </a:fld>
            <a:endParaRPr lang="en-US"/>
          </a:p>
        </p:txBody>
      </p:sp>
    </p:spTree>
    <p:extLst>
      <p:ext uri="{BB962C8B-B14F-4D97-AF65-F5344CB8AC3E}">
        <p14:creationId xmlns:p14="http://schemas.microsoft.com/office/powerpoint/2010/main" val="2033324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50000">
              <a:srgbClr val="9966FF"/>
            </a:gs>
            <a:gs pos="58000">
              <a:srgbClr val="CC99FF"/>
            </a:gs>
            <a:gs pos="77000">
              <a:srgbClr val="99CCFF"/>
            </a:gs>
            <a:gs pos="100000">
              <a:srgbClr val="CCCCF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EADE70-D9D1-4E1D-BA48-D2A685543E8F}" type="datetimeFigureOut">
              <a:rPr lang="en-US" smtClean="0"/>
              <a:t>10/22/2013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FAC05-54E8-43B5-95C7-861FBA152953}" type="slidenum">
              <a:rPr lang="en-US" smtClean="0"/>
              <a:t>‹#›</a:t>
            </a:fld>
            <a:endParaRPr lang="en-US"/>
          </a:p>
        </p:txBody>
      </p:sp>
    </p:spTree>
    <p:extLst>
      <p:ext uri="{BB962C8B-B14F-4D97-AF65-F5344CB8AC3E}">
        <p14:creationId xmlns:p14="http://schemas.microsoft.com/office/powerpoint/2010/main" val="104325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geo.utexas.edu/courses/303/303_lab/Sedimentary%20Lab303.html#pullto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Rocks Get Where They Get</a:t>
            </a:r>
            <a:endParaRPr lang="en-US" dirty="0"/>
          </a:p>
        </p:txBody>
      </p:sp>
      <p:sp>
        <p:nvSpPr>
          <p:cNvPr id="3" name="Subtitle 2"/>
          <p:cNvSpPr>
            <a:spLocks noGrp="1"/>
          </p:cNvSpPr>
          <p:nvPr>
            <p:ph type="subTitle" idx="1"/>
          </p:nvPr>
        </p:nvSpPr>
        <p:spPr/>
        <p:txBody>
          <a:bodyPr/>
          <a:lstStyle/>
          <a:p>
            <a:r>
              <a:rPr lang="en-US" dirty="0" smtClean="0">
                <a:solidFill>
                  <a:schemeClr val="tx1"/>
                </a:solidFill>
              </a:rPr>
              <a:t>Sedimentary Rocks</a:t>
            </a:r>
          </a:p>
          <a:p>
            <a:r>
              <a:rPr lang="en-US" dirty="0" smtClean="0">
                <a:solidFill>
                  <a:schemeClr val="tx1"/>
                </a:solidFill>
              </a:rPr>
              <a:t>Earth Science</a:t>
            </a:r>
            <a:endParaRPr lang="en-US" dirty="0">
              <a:solidFill>
                <a:schemeClr val="tx1"/>
              </a:solidFill>
            </a:endParaRPr>
          </a:p>
        </p:txBody>
      </p:sp>
    </p:spTree>
    <p:extLst>
      <p:ext uri="{BB962C8B-B14F-4D97-AF65-F5344CB8AC3E}">
        <p14:creationId xmlns:p14="http://schemas.microsoft.com/office/powerpoint/2010/main" val="3670185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US" b="1" dirty="0" smtClean="0"/>
              <a:t>For Organic Rocks</a:t>
            </a:r>
            <a:r>
              <a:rPr lang="en-US" dirty="0" smtClean="0"/>
              <a:t>: Remains of plants and animals may fall to the ground or into water, and are then washed downstream, may come to rest at the bottom of a swamp, pond, lake, or ocean, and are then covered over with other sediments.  Over time the compaction of the organic materials, along with the decay of the organic materials changes the dead stuff into rock </a:t>
            </a:r>
          </a:p>
          <a:p>
            <a:endParaRPr lang="en-US" dirty="0"/>
          </a:p>
        </p:txBody>
      </p:sp>
    </p:spTree>
    <p:extLst>
      <p:ext uri="{BB962C8B-B14F-4D97-AF65-F5344CB8AC3E}">
        <p14:creationId xmlns:p14="http://schemas.microsoft.com/office/powerpoint/2010/main" val="811917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Texture: (For </a:t>
            </a:r>
            <a:r>
              <a:rPr lang="en-US" b="1" dirty="0" err="1" smtClean="0"/>
              <a:t>Clastic</a:t>
            </a:r>
            <a:r>
              <a:rPr lang="en-US" b="1" dirty="0" smtClean="0"/>
              <a:t> Rocks Only)</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1</a:t>
            </a:r>
            <a:r>
              <a:rPr lang="en-US" b="1" dirty="0"/>
              <a:t>) Particle Size</a:t>
            </a:r>
            <a:r>
              <a:rPr lang="en-US" dirty="0"/>
              <a:t>: </a:t>
            </a:r>
          </a:p>
          <a:p>
            <a:pPr lvl="0"/>
            <a:r>
              <a:rPr lang="en-US" dirty="0"/>
              <a:t>Clay (Very Fine Grained): &lt; 1/256 mm </a:t>
            </a:r>
          </a:p>
          <a:p>
            <a:pPr lvl="0"/>
            <a:r>
              <a:rPr lang="en-US" dirty="0"/>
              <a:t>Silt (Fine Grained) : 1/256 to 1/16 mm </a:t>
            </a:r>
          </a:p>
          <a:p>
            <a:pPr lvl="0"/>
            <a:r>
              <a:rPr lang="en-US" dirty="0"/>
              <a:t>Sand (Medium Grained) : 1/16 to 2 mm </a:t>
            </a:r>
          </a:p>
          <a:p>
            <a:pPr lvl="0"/>
            <a:r>
              <a:rPr lang="en-US" dirty="0"/>
              <a:t>Pebbles (Coarse Grained) : &gt; 2 mm </a:t>
            </a:r>
          </a:p>
          <a:p>
            <a:r>
              <a:rPr lang="en-US" dirty="0"/>
              <a:t>Particle size indicates the energy of the transporting medium. The larger the size of grains in a </a:t>
            </a:r>
            <a:r>
              <a:rPr lang="en-US" dirty="0" err="1"/>
              <a:t>clastic</a:t>
            </a:r>
            <a:r>
              <a:rPr lang="en-US" dirty="0"/>
              <a:t> rock, the more energy it took to move that particle to the place of deposition! </a:t>
            </a:r>
          </a:p>
          <a:p>
            <a:endParaRPr lang="en-US" dirty="0"/>
          </a:p>
        </p:txBody>
      </p:sp>
    </p:spTree>
    <p:extLst>
      <p:ext uri="{BB962C8B-B14F-4D97-AF65-F5344CB8AC3E}">
        <p14:creationId xmlns:p14="http://schemas.microsoft.com/office/powerpoint/2010/main" val="1118822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marL="0" indent="0">
              <a:buNone/>
            </a:pPr>
            <a:endParaRPr lang="en-US" dirty="0" smtClean="0"/>
          </a:p>
          <a:p>
            <a:endParaRPr lang="en-US" dirty="0"/>
          </a:p>
          <a:p>
            <a:endParaRPr lang="en-US" dirty="0" smtClean="0"/>
          </a:p>
          <a:p>
            <a:endParaRPr lang="en-US" dirty="0"/>
          </a:p>
          <a:p>
            <a:endParaRPr lang="en-US" dirty="0" smtClean="0"/>
          </a:p>
          <a:p>
            <a:endParaRPr lang="en-US" dirty="0"/>
          </a:p>
        </p:txBody>
      </p:sp>
      <p:pic>
        <p:nvPicPr>
          <p:cNvPr id="1034" name="Picture 10" descr="http://water.me.vccs.edu/concepts/psiz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8" y="228600"/>
            <a:ext cx="8961835"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9178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r>
              <a:rPr lang="en-US" b="1" dirty="0"/>
              <a:t>2) Angularity</a:t>
            </a:r>
            <a:r>
              <a:rPr lang="en-US" dirty="0"/>
              <a:t>: Degree to which the individual sedimentary particles are rounded. </a:t>
            </a:r>
          </a:p>
          <a:p>
            <a:pPr lvl="0"/>
            <a:r>
              <a:rPr lang="en-US" dirty="0"/>
              <a:t>WELL ROUNDED - all corners of a grain are rounded off </a:t>
            </a:r>
          </a:p>
          <a:p>
            <a:endParaRPr lang="en-US" dirty="0"/>
          </a:p>
        </p:txBody>
      </p:sp>
      <p:pic>
        <p:nvPicPr>
          <p:cNvPr id="4" name="Picture 2" descr="http://stevekluge.com/projects/dlesege/images/sortingcomposi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209800"/>
            <a:ext cx="5715000" cy="4580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874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lvl="0"/>
            <a:r>
              <a:rPr lang="en-US" dirty="0" smtClean="0"/>
              <a:t>ANGULAR - all corners of a grain are still sharp (pointed) </a:t>
            </a:r>
          </a:p>
          <a:p>
            <a:r>
              <a:rPr lang="en-US" dirty="0" smtClean="0"/>
              <a:t>The more the corners of an individual grain in a </a:t>
            </a:r>
            <a:r>
              <a:rPr lang="en-US" dirty="0" err="1" smtClean="0"/>
              <a:t>clastic</a:t>
            </a:r>
            <a:r>
              <a:rPr lang="en-US" dirty="0" smtClean="0"/>
              <a:t> rock are rounded, the longer the distance the grain has been transported. </a:t>
            </a:r>
          </a:p>
          <a:p>
            <a:endParaRPr lang="en-US" dirty="0"/>
          </a:p>
        </p:txBody>
      </p:sp>
      <p:pic>
        <p:nvPicPr>
          <p:cNvPr id="4" name="Picture 2" descr="http://upload.wikimedia.org/wikipedia/commons/thumb/c/c1/Rounding_%26_sphericity_EN.svg/743px-Rounding_%26_sphericity_EN.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19400"/>
            <a:ext cx="840117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8743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US" b="1" dirty="0"/>
              <a:t>3) Sorting</a:t>
            </a:r>
            <a:r>
              <a:rPr lang="en-US" dirty="0"/>
              <a:t>: Degree to which the sedimentary particles are the same size. </a:t>
            </a:r>
          </a:p>
          <a:p>
            <a:pPr lvl="0"/>
            <a:r>
              <a:rPr lang="en-US" dirty="0"/>
              <a:t>POORLY SORTED - large and small grains jumbled together </a:t>
            </a:r>
          </a:p>
          <a:p>
            <a:endParaRPr lang="en-US" dirty="0"/>
          </a:p>
        </p:txBody>
      </p:sp>
      <p:pic>
        <p:nvPicPr>
          <p:cNvPr id="5124" name="Picture 4" descr="http://www.thisoldearth.net/poorly%20sort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2514598"/>
            <a:ext cx="5715000" cy="4284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8743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lvl="0"/>
            <a:r>
              <a:rPr lang="en-US" dirty="0" smtClean="0"/>
              <a:t>WELL SORTED - all grains are the same size! </a:t>
            </a:r>
          </a:p>
          <a:p>
            <a:r>
              <a:rPr lang="en-US" dirty="0" smtClean="0"/>
              <a:t>Poor sorting suggests that the particles have not been transported very far. </a:t>
            </a:r>
          </a:p>
          <a:p>
            <a:endParaRPr lang="en-US" dirty="0"/>
          </a:p>
        </p:txBody>
      </p:sp>
      <p:pic>
        <p:nvPicPr>
          <p:cNvPr id="4" name="Picture 2" descr="http://gomyclass.com/geology10/files/lecture6/html/images/objects/obj4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33600"/>
            <a:ext cx="8820098"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874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www.globalspec.com/ImageRepository/LearnMore/20129/grainSizeSorting9b4869ae43ea4e1ca78a16c12514060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1031" cy="6740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9778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err="1">
                <a:latin typeface="Arial Black" pitchFamily="34" charset="0"/>
                <a:hlinkClick r:id="rId2"/>
              </a:rPr>
              <a:t>Clastic</a:t>
            </a:r>
            <a:r>
              <a:rPr lang="en-US" u="sng" dirty="0">
                <a:latin typeface="Arial Black" pitchFamily="34" charset="0"/>
                <a:hlinkClick r:id="rId2"/>
              </a:rPr>
              <a:t> Rocks: Let's pull all of this together!</a:t>
            </a:r>
            <a:r>
              <a:rPr lang="en-US" dirty="0">
                <a:latin typeface="Arial Black" pitchFamily="34" charset="0"/>
              </a:rPr>
              <a:t> </a:t>
            </a:r>
          </a:p>
        </p:txBody>
      </p:sp>
      <p:sp>
        <p:nvSpPr>
          <p:cNvPr id="3" name="Content Placeholder 2"/>
          <p:cNvSpPr>
            <a:spLocks noGrp="1"/>
          </p:cNvSpPr>
          <p:nvPr>
            <p:ph idx="1"/>
          </p:nvPr>
        </p:nvSpPr>
        <p:spPr/>
        <p:txBody>
          <a:bodyPr/>
          <a:lstStyle/>
          <a:p>
            <a:r>
              <a:rPr lang="en-US" dirty="0"/>
              <a:t>What would be some general trends seen if you were to look at the sediments being weathered, eroded, and transported from a granite mountain to the plains to a deep lake or ocean? </a:t>
            </a:r>
          </a:p>
          <a:p>
            <a:endParaRPr lang="en-US" dirty="0"/>
          </a:p>
        </p:txBody>
      </p:sp>
    </p:spTree>
    <p:extLst>
      <p:ext uri="{BB962C8B-B14F-4D97-AF65-F5344CB8AC3E}">
        <p14:creationId xmlns:p14="http://schemas.microsoft.com/office/powerpoint/2010/main" val="6074910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56910970"/>
              </p:ext>
            </p:extLst>
          </p:nvPr>
        </p:nvGraphicFramePr>
        <p:xfrm>
          <a:off x="152400" y="304800"/>
          <a:ext cx="8839200" cy="5499341"/>
        </p:xfrm>
        <a:graphic>
          <a:graphicData uri="http://schemas.openxmlformats.org/drawingml/2006/table">
            <a:tbl>
              <a:tblPr firstRow="1" firstCol="1" bandRow="1">
                <a:tableStyleId>{5C22544A-7EE6-4342-B048-85BDC9FD1C3A}</a:tableStyleId>
              </a:tblPr>
              <a:tblGrid>
                <a:gridCol w="1473200"/>
                <a:gridCol w="1473200"/>
                <a:gridCol w="1473200"/>
                <a:gridCol w="1473200"/>
                <a:gridCol w="1473200"/>
                <a:gridCol w="1473200"/>
              </a:tblGrid>
              <a:tr h="914411">
                <a:tc gridSpan="6">
                  <a:txBody>
                    <a:bodyPr/>
                    <a:lstStyle/>
                    <a:p>
                      <a:pPr marL="0" marR="0" algn="ctr" fontAlgn="t">
                        <a:lnSpc>
                          <a:spcPct val="115000"/>
                        </a:lnSpc>
                        <a:spcBef>
                          <a:spcPts val="0"/>
                        </a:spcBef>
                        <a:spcAft>
                          <a:spcPts val="0"/>
                        </a:spcAft>
                      </a:pPr>
                      <a:r>
                        <a:rPr lang="en-US" sz="2800" dirty="0">
                          <a:effectLst/>
                        </a:rPr>
                        <a:t>General trends: Distance from sediment source vs. texture and mineralogy </a:t>
                      </a:r>
                      <a:endParaRPr lang="en-US" sz="2400" dirty="0">
                        <a:effectLst/>
                        <a:latin typeface="Calibri"/>
                        <a:ea typeface="Calibri"/>
                        <a:cs typeface="Times New Roman"/>
                      </a:endParaRPr>
                    </a:p>
                  </a:txBody>
                  <a:tcPr marL="19050" marR="19050" marT="19050" marB="1905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51141">
                <a:tc>
                  <a:txBody>
                    <a:bodyPr/>
                    <a:lstStyle/>
                    <a:p>
                      <a:pPr algn="ctr">
                        <a:lnSpc>
                          <a:spcPct val="115000"/>
                        </a:lnSpc>
                      </a:pPr>
                      <a:endParaRPr lang="en-US" sz="2400">
                        <a:effectLst/>
                        <a:latin typeface="Calibri"/>
                      </a:endParaRPr>
                    </a:p>
                  </a:txBody>
                  <a:tcPr marL="19050" marR="19050" marT="19050" marB="19050" anchor="ctr"/>
                </a:tc>
                <a:tc>
                  <a:txBody>
                    <a:bodyPr/>
                    <a:lstStyle/>
                    <a:p>
                      <a:pPr marL="0" marR="0" algn="ctr">
                        <a:lnSpc>
                          <a:spcPct val="115000"/>
                        </a:lnSpc>
                        <a:spcBef>
                          <a:spcPts val="0"/>
                        </a:spcBef>
                        <a:spcAft>
                          <a:spcPts val="0"/>
                        </a:spcAft>
                      </a:pPr>
                      <a:r>
                        <a:rPr lang="en-US" sz="1800">
                          <a:effectLst/>
                        </a:rPr>
                        <a:t>At source</a:t>
                      </a:r>
                      <a:r>
                        <a:rPr lang="en-US" sz="2800">
                          <a:effectLst/>
                        </a:rPr>
                        <a:t> </a:t>
                      </a:r>
                      <a:endParaRPr lang="en-US" sz="2400">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800">
                          <a:effectLst/>
                        </a:rPr>
                        <a:t>Near source</a:t>
                      </a:r>
                      <a:endParaRPr lang="en-US" sz="2400">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800">
                          <a:effectLst/>
                        </a:rPr>
                        <a:t>Intermediate from source</a:t>
                      </a:r>
                      <a:r>
                        <a:rPr lang="en-US" sz="2800">
                          <a:effectLst/>
                        </a:rPr>
                        <a:t> </a:t>
                      </a:r>
                      <a:endParaRPr lang="en-US" sz="2400">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800">
                          <a:effectLst/>
                        </a:rPr>
                        <a:t>Far from source</a:t>
                      </a:r>
                      <a:r>
                        <a:rPr lang="en-US" sz="2800">
                          <a:effectLst/>
                        </a:rPr>
                        <a:t> </a:t>
                      </a:r>
                      <a:endParaRPr lang="en-US" sz="2400">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800">
                          <a:effectLst/>
                        </a:rPr>
                        <a:t>Farthest from source</a:t>
                      </a:r>
                      <a:r>
                        <a:rPr lang="en-US" sz="2800">
                          <a:effectLst/>
                        </a:rPr>
                        <a:t> </a:t>
                      </a:r>
                      <a:endParaRPr lang="en-US" sz="2400">
                        <a:effectLst/>
                        <a:latin typeface="Calibri"/>
                        <a:ea typeface="Calibri"/>
                        <a:cs typeface="Times New Roman"/>
                      </a:endParaRPr>
                    </a:p>
                  </a:txBody>
                  <a:tcPr marL="19050" marR="19050" marT="19050" marB="19050" anchor="ctr"/>
                </a:tc>
              </a:tr>
              <a:tr h="851141">
                <a:tc>
                  <a:txBody>
                    <a:bodyPr/>
                    <a:lstStyle/>
                    <a:p>
                      <a:pPr marL="0" marR="0" algn="ctr">
                        <a:lnSpc>
                          <a:spcPct val="115000"/>
                        </a:lnSpc>
                        <a:spcBef>
                          <a:spcPts val="0"/>
                        </a:spcBef>
                        <a:spcAft>
                          <a:spcPts val="0"/>
                        </a:spcAft>
                      </a:pPr>
                      <a:r>
                        <a:rPr lang="en-US" sz="1800">
                          <a:effectLst/>
                        </a:rPr>
                        <a:t>Largest grain size seen</a:t>
                      </a:r>
                      <a:endParaRPr lang="en-US" sz="2400">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800">
                          <a:effectLst/>
                        </a:rPr>
                        <a:t>boulder-sized</a:t>
                      </a:r>
                      <a:r>
                        <a:rPr lang="en-US" sz="2800">
                          <a:effectLst/>
                        </a:rPr>
                        <a:t> </a:t>
                      </a:r>
                      <a:endParaRPr lang="en-US" sz="2400">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800">
                          <a:effectLst/>
                        </a:rPr>
                        <a:t>pebble to sand </a:t>
                      </a:r>
                      <a:endParaRPr lang="en-US" sz="2400">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800">
                          <a:effectLst/>
                        </a:rPr>
                        <a:t>sand</a:t>
                      </a:r>
                      <a:r>
                        <a:rPr lang="en-US" sz="2800">
                          <a:effectLst/>
                        </a:rPr>
                        <a:t> </a:t>
                      </a:r>
                      <a:endParaRPr lang="en-US" sz="2400">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800">
                          <a:effectLst/>
                        </a:rPr>
                        <a:t>silt</a:t>
                      </a:r>
                      <a:r>
                        <a:rPr lang="en-US" sz="2800">
                          <a:effectLst/>
                        </a:rPr>
                        <a:t> </a:t>
                      </a:r>
                      <a:endParaRPr lang="en-US" sz="2400">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800">
                          <a:effectLst/>
                        </a:rPr>
                        <a:t>clay-sized</a:t>
                      </a:r>
                      <a:r>
                        <a:rPr lang="en-US" sz="2800">
                          <a:effectLst/>
                        </a:rPr>
                        <a:t> </a:t>
                      </a:r>
                      <a:endParaRPr lang="en-US" sz="2400">
                        <a:effectLst/>
                        <a:latin typeface="Calibri"/>
                        <a:ea typeface="Calibri"/>
                        <a:cs typeface="Times New Roman"/>
                      </a:endParaRPr>
                    </a:p>
                  </a:txBody>
                  <a:tcPr marL="19050" marR="19050" marT="19050" marB="19050" anchor="ctr"/>
                </a:tc>
              </a:tr>
              <a:tr h="851141">
                <a:tc>
                  <a:txBody>
                    <a:bodyPr/>
                    <a:lstStyle/>
                    <a:p>
                      <a:pPr marL="0" marR="0" algn="ctr">
                        <a:lnSpc>
                          <a:spcPct val="115000"/>
                        </a:lnSpc>
                        <a:spcBef>
                          <a:spcPts val="0"/>
                        </a:spcBef>
                        <a:spcAft>
                          <a:spcPts val="0"/>
                        </a:spcAft>
                      </a:pPr>
                      <a:r>
                        <a:rPr lang="en-US" sz="1800">
                          <a:effectLst/>
                        </a:rPr>
                        <a:t>Angularity</a:t>
                      </a:r>
                      <a:endParaRPr lang="en-US" sz="2400">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800">
                          <a:effectLst/>
                        </a:rPr>
                        <a:t>angular</a:t>
                      </a:r>
                      <a:r>
                        <a:rPr lang="en-US" sz="2800">
                          <a:effectLst/>
                        </a:rPr>
                        <a:t> </a:t>
                      </a:r>
                      <a:endParaRPr lang="en-US" sz="2400">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800">
                          <a:effectLst/>
                        </a:rPr>
                        <a:t>sub-rounded</a:t>
                      </a:r>
                      <a:r>
                        <a:rPr lang="en-US" sz="2800">
                          <a:effectLst/>
                        </a:rPr>
                        <a:t> </a:t>
                      </a:r>
                      <a:endParaRPr lang="en-US" sz="2400">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800">
                          <a:effectLst/>
                        </a:rPr>
                        <a:t>rounded</a:t>
                      </a:r>
                      <a:r>
                        <a:rPr lang="en-US" sz="2800">
                          <a:effectLst/>
                        </a:rPr>
                        <a:t> </a:t>
                      </a:r>
                      <a:endParaRPr lang="en-US" sz="2400">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800">
                          <a:effectLst/>
                        </a:rPr>
                        <a:t>well rounded</a:t>
                      </a:r>
                      <a:r>
                        <a:rPr lang="en-US" sz="2800">
                          <a:effectLst/>
                        </a:rPr>
                        <a:t> </a:t>
                      </a:r>
                      <a:endParaRPr lang="en-US" sz="2400">
                        <a:effectLst/>
                        <a:latin typeface="Calibri"/>
                        <a:ea typeface="Calibri"/>
                        <a:cs typeface="Times New Roman"/>
                      </a:endParaRPr>
                    </a:p>
                  </a:txBody>
                  <a:tcPr marL="19050" marR="19050" marT="19050" marB="19050" anchor="ctr"/>
                </a:tc>
                <a:tc>
                  <a:txBody>
                    <a:bodyPr/>
                    <a:lstStyle/>
                    <a:p>
                      <a:pPr algn="ctr">
                        <a:lnSpc>
                          <a:spcPct val="115000"/>
                        </a:lnSpc>
                      </a:pPr>
                      <a:endParaRPr lang="en-US" sz="2400">
                        <a:effectLst/>
                        <a:latin typeface="Calibri"/>
                      </a:endParaRPr>
                    </a:p>
                  </a:txBody>
                  <a:tcPr marL="19050" marR="19050" marT="19050" marB="19050" anchor="ctr"/>
                </a:tc>
              </a:tr>
              <a:tr h="851141">
                <a:tc>
                  <a:txBody>
                    <a:bodyPr/>
                    <a:lstStyle/>
                    <a:p>
                      <a:pPr marL="0" marR="0" algn="ctr">
                        <a:lnSpc>
                          <a:spcPct val="115000"/>
                        </a:lnSpc>
                        <a:spcBef>
                          <a:spcPts val="0"/>
                        </a:spcBef>
                        <a:spcAft>
                          <a:spcPts val="0"/>
                        </a:spcAft>
                      </a:pPr>
                      <a:r>
                        <a:rPr lang="en-US" sz="1800">
                          <a:effectLst/>
                        </a:rPr>
                        <a:t>Sorting</a:t>
                      </a:r>
                      <a:endParaRPr lang="en-US" sz="2400">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800">
                          <a:effectLst/>
                        </a:rPr>
                        <a:t>poor</a:t>
                      </a:r>
                      <a:r>
                        <a:rPr lang="en-US" sz="2800">
                          <a:effectLst/>
                        </a:rPr>
                        <a:t> </a:t>
                      </a:r>
                      <a:endParaRPr lang="en-US" sz="2400">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800">
                          <a:effectLst/>
                        </a:rPr>
                        <a:t>poor to moderate</a:t>
                      </a:r>
                      <a:r>
                        <a:rPr lang="en-US" sz="2800">
                          <a:effectLst/>
                        </a:rPr>
                        <a:t> </a:t>
                      </a:r>
                      <a:endParaRPr lang="en-US" sz="2400">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800">
                          <a:effectLst/>
                        </a:rPr>
                        <a:t>moderate to well</a:t>
                      </a:r>
                      <a:r>
                        <a:rPr lang="en-US" sz="2800">
                          <a:effectLst/>
                        </a:rPr>
                        <a:t> </a:t>
                      </a:r>
                      <a:endParaRPr lang="en-US" sz="2400">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800">
                          <a:effectLst/>
                        </a:rPr>
                        <a:t>well</a:t>
                      </a:r>
                      <a:r>
                        <a:rPr lang="en-US" sz="2800">
                          <a:effectLst/>
                        </a:rPr>
                        <a:t> </a:t>
                      </a:r>
                      <a:endParaRPr lang="en-US" sz="2400">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800">
                          <a:effectLst/>
                        </a:rPr>
                        <a:t>well</a:t>
                      </a:r>
                      <a:r>
                        <a:rPr lang="en-US" sz="2800">
                          <a:effectLst/>
                        </a:rPr>
                        <a:t> </a:t>
                      </a:r>
                      <a:endParaRPr lang="en-US" sz="2400">
                        <a:effectLst/>
                        <a:latin typeface="Calibri"/>
                        <a:ea typeface="Calibri"/>
                        <a:cs typeface="Times New Roman"/>
                      </a:endParaRPr>
                    </a:p>
                  </a:txBody>
                  <a:tcPr marL="19050" marR="19050" marT="19050" marB="19050" anchor="ctr"/>
                </a:tc>
              </a:tr>
              <a:tr h="224080">
                <a:tc>
                  <a:txBody>
                    <a:bodyPr/>
                    <a:lstStyle/>
                    <a:p>
                      <a:pPr algn="ctr">
                        <a:lnSpc>
                          <a:spcPct val="115000"/>
                        </a:lnSpc>
                      </a:pPr>
                      <a:endParaRPr lang="en-US" sz="500" dirty="0">
                        <a:effectLst/>
                        <a:latin typeface="Calibri"/>
                      </a:endParaRPr>
                    </a:p>
                  </a:txBody>
                  <a:tcPr marL="19050" marR="19050" marT="19050" marB="19050" anchor="ctr"/>
                </a:tc>
                <a:tc>
                  <a:txBody>
                    <a:bodyPr/>
                    <a:lstStyle/>
                    <a:p>
                      <a:pPr algn="ctr">
                        <a:lnSpc>
                          <a:spcPct val="115000"/>
                        </a:lnSpc>
                      </a:pPr>
                      <a:endParaRPr lang="en-US" sz="500" dirty="0">
                        <a:effectLst/>
                        <a:latin typeface="Calibri"/>
                      </a:endParaRPr>
                    </a:p>
                  </a:txBody>
                  <a:tcPr marL="19050" marR="19050" marT="19050" marB="19050" anchor="ctr"/>
                </a:tc>
                <a:tc>
                  <a:txBody>
                    <a:bodyPr/>
                    <a:lstStyle/>
                    <a:p>
                      <a:pPr algn="ctr">
                        <a:lnSpc>
                          <a:spcPct val="115000"/>
                        </a:lnSpc>
                      </a:pPr>
                      <a:endParaRPr lang="en-US" sz="500" dirty="0">
                        <a:effectLst/>
                        <a:latin typeface="Calibri"/>
                      </a:endParaRPr>
                    </a:p>
                  </a:txBody>
                  <a:tcPr marL="19050" marR="19050" marT="19050" marB="19050" anchor="ctr"/>
                </a:tc>
                <a:tc>
                  <a:txBody>
                    <a:bodyPr/>
                    <a:lstStyle/>
                    <a:p>
                      <a:pPr algn="ctr">
                        <a:lnSpc>
                          <a:spcPct val="115000"/>
                        </a:lnSpc>
                      </a:pPr>
                      <a:endParaRPr lang="en-US" sz="500" dirty="0">
                        <a:effectLst/>
                        <a:latin typeface="Calibri"/>
                      </a:endParaRPr>
                    </a:p>
                  </a:txBody>
                  <a:tcPr marL="19050" marR="19050" marT="19050" marB="19050" anchor="ctr"/>
                </a:tc>
                <a:tc>
                  <a:txBody>
                    <a:bodyPr/>
                    <a:lstStyle/>
                    <a:p>
                      <a:pPr algn="ctr">
                        <a:lnSpc>
                          <a:spcPct val="115000"/>
                        </a:lnSpc>
                      </a:pPr>
                      <a:endParaRPr lang="en-US" sz="500" dirty="0">
                        <a:effectLst/>
                        <a:latin typeface="Calibri"/>
                      </a:endParaRPr>
                    </a:p>
                  </a:txBody>
                  <a:tcPr marL="19050" marR="19050" marT="19050" marB="19050" anchor="ctr"/>
                </a:tc>
                <a:tc>
                  <a:txBody>
                    <a:bodyPr/>
                    <a:lstStyle/>
                    <a:p>
                      <a:pPr algn="ctr">
                        <a:lnSpc>
                          <a:spcPct val="115000"/>
                        </a:lnSpc>
                      </a:pPr>
                      <a:endParaRPr lang="en-US" sz="500" dirty="0">
                        <a:effectLst/>
                        <a:latin typeface="Calibri"/>
                      </a:endParaRPr>
                    </a:p>
                  </a:txBody>
                  <a:tcPr marL="19050" marR="19050" marT="19050" marB="19050" anchor="ctr"/>
                </a:tc>
              </a:tr>
              <a:tr h="851141">
                <a:tc>
                  <a:txBody>
                    <a:bodyPr/>
                    <a:lstStyle/>
                    <a:p>
                      <a:pPr marL="0" marR="0" algn="ctr">
                        <a:lnSpc>
                          <a:spcPct val="115000"/>
                        </a:lnSpc>
                        <a:spcBef>
                          <a:spcPts val="0"/>
                        </a:spcBef>
                        <a:spcAft>
                          <a:spcPts val="0"/>
                        </a:spcAft>
                      </a:pPr>
                      <a:r>
                        <a:rPr lang="en-US" sz="1800">
                          <a:effectLst/>
                        </a:rPr>
                        <a:t>Typical clastic rock </a:t>
                      </a:r>
                      <a:endParaRPr lang="en-US" sz="2400">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800">
                          <a:effectLst/>
                        </a:rPr>
                        <a:t>breccia</a:t>
                      </a:r>
                      <a:r>
                        <a:rPr lang="en-US" sz="2800">
                          <a:effectLst/>
                        </a:rPr>
                        <a:t> </a:t>
                      </a:r>
                      <a:endParaRPr lang="en-US" sz="2400">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800" dirty="0">
                          <a:effectLst/>
                        </a:rPr>
                        <a:t>conglomerate, </a:t>
                      </a:r>
                      <a:r>
                        <a:rPr lang="en-US" sz="1800" dirty="0" err="1">
                          <a:effectLst/>
                        </a:rPr>
                        <a:t>arkose</a:t>
                      </a:r>
                      <a:r>
                        <a:rPr lang="en-US" sz="2800" dirty="0">
                          <a:effectLst/>
                        </a:rPr>
                        <a:t> </a:t>
                      </a:r>
                      <a:endParaRPr lang="en-US" sz="2400" dirty="0">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800">
                          <a:effectLst/>
                        </a:rPr>
                        <a:t>quartz sandstone</a:t>
                      </a:r>
                      <a:r>
                        <a:rPr lang="en-US" sz="2800">
                          <a:effectLst/>
                        </a:rPr>
                        <a:t> </a:t>
                      </a:r>
                      <a:endParaRPr lang="en-US" sz="2400">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800">
                          <a:effectLst/>
                        </a:rPr>
                        <a:t>siltstone</a:t>
                      </a:r>
                      <a:r>
                        <a:rPr lang="en-US" sz="2800">
                          <a:effectLst/>
                        </a:rPr>
                        <a:t> </a:t>
                      </a:r>
                      <a:endParaRPr lang="en-US" sz="2400">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1800" dirty="0">
                          <a:effectLst/>
                        </a:rPr>
                        <a:t>shale</a:t>
                      </a:r>
                      <a:r>
                        <a:rPr lang="en-US" sz="2800" dirty="0">
                          <a:effectLst/>
                        </a:rPr>
                        <a:t> </a:t>
                      </a:r>
                      <a:endParaRPr lang="en-US" sz="2400" dirty="0">
                        <a:effectLst/>
                        <a:latin typeface="Calibri"/>
                        <a:ea typeface="Calibri"/>
                        <a:cs typeface="Times New Roman"/>
                      </a:endParaRPr>
                    </a:p>
                  </a:txBody>
                  <a:tcPr marL="19050" marR="19050" marT="19050" marB="19050" anchor="ctr"/>
                </a:tc>
              </a:tr>
            </a:tbl>
          </a:graphicData>
        </a:graphic>
      </p:graphicFrame>
    </p:spTree>
    <p:extLst>
      <p:ext uri="{BB962C8B-B14F-4D97-AF65-F5344CB8AC3E}">
        <p14:creationId xmlns:p14="http://schemas.microsoft.com/office/powerpoint/2010/main" val="1302736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t>Transportation &amp; Deposition</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r>
              <a:rPr lang="en-US" b="1" dirty="0" smtClean="0"/>
              <a:t>For </a:t>
            </a:r>
            <a:r>
              <a:rPr lang="en-US" b="1" dirty="0" err="1"/>
              <a:t>Clastic</a:t>
            </a:r>
            <a:r>
              <a:rPr lang="en-US" b="1" dirty="0"/>
              <a:t> rocks</a:t>
            </a:r>
            <a:r>
              <a:rPr lang="en-US" dirty="0"/>
              <a:t>: </a:t>
            </a:r>
            <a:r>
              <a:rPr lang="en-US" dirty="0" err="1"/>
              <a:t>Clasts</a:t>
            </a:r>
            <a:r>
              <a:rPr lang="en-US" dirty="0"/>
              <a:t> (sediments) are physically transported by wind, water, glaciers, and/or gravity. </a:t>
            </a:r>
          </a:p>
          <a:p>
            <a:endParaRPr lang="en-US" dirty="0"/>
          </a:p>
        </p:txBody>
      </p:sp>
      <p:pic>
        <p:nvPicPr>
          <p:cNvPr id="9218" name="Picture 2" descr="http://upload.wikimedia.org/wikipedia/commons/5/54/Glacial_Transportation_and_Deposi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2743200"/>
            <a:ext cx="5934075" cy="3942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6419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Sedimentary Structures and Fossils--things found in sedimentary rocks </a:t>
            </a:r>
            <a:endParaRPr lang="en-US" dirty="0"/>
          </a:p>
        </p:txBody>
      </p:sp>
      <p:sp>
        <p:nvSpPr>
          <p:cNvPr id="3" name="Content Placeholder 2"/>
          <p:cNvSpPr>
            <a:spLocks noGrp="1"/>
          </p:cNvSpPr>
          <p:nvPr>
            <p:ph idx="1"/>
          </p:nvPr>
        </p:nvSpPr>
        <p:spPr>
          <a:xfrm>
            <a:off x="457200" y="1600200"/>
            <a:ext cx="3505200" cy="4525963"/>
          </a:xfrm>
        </p:spPr>
        <p:txBody>
          <a:bodyPr>
            <a:normAutofit/>
          </a:bodyPr>
          <a:lstStyle/>
          <a:p>
            <a:pPr lvl="0"/>
            <a:r>
              <a:rPr lang="en-US" dirty="0" smtClean="0"/>
              <a:t>Stratification </a:t>
            </a:r>
            <a:r>
              <a:rPr lang="en-US" dirty="0"/>
              <a:t>- horizontal layering at time of deposition </a:t>
            </a:r>
          </a:p>
          <a:p>
            <a:endParaRPr lang="en-US" dirty="0"/>
          </a:p>
        </p:txBody>
      </p:sp>
      <p:pic>
        <p:nvPicPr>
          <p:cNvPr id="15362" name="Picture 2" descr="http://lev.ccny.cuny.edu/%7Ehmakse/pet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523711"/>
            <a:ext cx="3492482" cy="5334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8011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lvl="0"/>
            <a:r>
              <a:rPr lang="en-US" dirty="0" smtClean="0"/>
              <a:t>Ripple Marks - </a:t>
            </a:r>
            <a:r>
              <a:rPr lang="en-US" dirty="0" err="1" smtClean="0"/>
              <a:t>undulatory</a:t>
            </a:r>
            <a:r>
              <a:rPr lang="en-US" dirty="0" smtClean="0"/>
              <a:t> structures due to wind/water current </a:t>
            </a:r>
          </a:p>
          <a:p>
            <a:endParaRPr lang="en-US" dirty="0"/>
          </a:p>
        </p:txBody>
      </p:sp>
      <p:pic>
        <p:nvPicPr>
          <p:cNvPr id="16386" name="Picture 2" descr="http://upload.wikimedia.org/wikipedia/commons/1/15/Ripple_marks_in_Moenkopi_Formation_rock_off_of_Capitol_Reef_Scenic_Drive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05000"/>
            <a:ext cx="7153275" cy="474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170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lvl="0"/>
            <a:r>
              <a:rPr lang="en-US" dirty="0" smtClean="0"/>
              <a:t>Cross Bedding - internal angular layering within a horizontal bed (due to ripple mark remnants) </a:t>
            </a:r>
          </a:p>
        </p:txBody>
      </p:sp>
      <p:pic>
        <p:nvPicPr>
          <p:cNvPr id="17410" name="Picture 2" descr="http://www.gemland.com/sedona/images/cross_bed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14249"/>
            <a:ext cx="7162800" cy="4894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9569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lvl="0"/>
            <a:r>
              <a:rPr lang="en-US" dirty="0" smtClean="0"/>
              <a:t>Mud Cracks (Desiccation Cracks) - when mud (basically clay) dries, it shrinks and pulls apart from itself--forming polygonal columns. </a:t>
            </a:r>
          </a:p>
          <a:p>
            <a:endParaRPr lang="en-US" dirty="0" smtClean="0"/>
          </a:p>
          <a:p>
            <a:endParaRPr lang="en-US" dirty="0"/>
          </a:p>
        </p:txBody>
      </p:sp>
      <p:pic>
        <p:nvPicPr>
          <p:cNvPr id="18436" name="Picture 4" descr="http://www.freenaturepictures.com/assets/images/lores/crackedmu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981200"/>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9026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r>
              <a:rPr lang="en-US" b="1" dirty="0"/>
              <a:t>Fossils</a:t>
            </a:r>
            <a:r>
              <a:rPr lang="en-US" dirty="0"/>
              <a:t> - evidence of past life (either a remnant of the organism itself or its activity); can </a:t>
            </a:r>
            <a:r>
              <a:rPr lang="en-US" dirty="0" smtClean="0"/>
              <a:t>indicate </a:t>
            </a:r>
            <a:r>
              <a:rPr lang="en-US" dirty="0"/>
              <a:t>where the sediments were deposited</a:t>
            </a:r>
          </a:p>
          <a:p>
            <a:endParaRPr lang="en-US" dirty="0"/>
          </a:p>
        </p:txBody>
      </p:sp>
      <p:pic>
        <p:nvPicPr>
          <p:cNvPr id="19458" name="Picture 2" descr="http://upload.wikimedia.org/wikipedia/commons/e/e8/Futabasaurus-suzukii_fossil-rock_replica_at_Tokyo_NS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2057096"/>
            <a:ext cx="6238875" cy="4677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9026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http://img2.nmni.com/Images/UM-What-s-On/Collections/Geology/um_naturalsciences_geology_collections_fossils_amm.asp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124201"/>
            <a:ext cx="4149436" cy="3001858"/>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http://www.newark.osu.edu/facultystaff/personal/jstjohn/Documents/Rocks-and-Fossils-in-the-Field/Dinosaur-Ridge_files/image0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3200400"/>
            <a:ext cx="2818048" cy="231457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381000"/>
            <a:ext cx="8229600" cy="5745163"/>
          </a:xfrm>
        </p:spPr>
        <p:txBody>
          <a:bodyPr/>
          <a:lstStyle/>
          <a:p>
            <a:pPr marL="0" indent="0">
              <a:buNone/>
            </a:pPr>
            <a:r>
              <a:rPr lang="en-US" dirty="0" smtClean="0">
                <a:sym typeface="Wingdings"/>
              </a:rPr>
              <a:t></a:t>
            </a:r>
            <a:r>
              <a:rPr lang="en-US" dirty="0" smtClean="0"/>
              <a:t> </a:t>
            </a:r>
            <a:r>
              <a:rPr lang="en-US" dirty="0"/>
              <a:t>Fossils may include (but are not limited to):</a:t>
            </a:r>
          </a:p>
          <a:p>
            <a:pPr marL="0" indent="0">
              <a:buNone/>
            </a:pPr>
            <a:r>
              <a:rPr lang="en-US" dirty="0"/>
              <a:t>	- Bones and / or bone fragments</a:t>
            </a:r>
          </a:p>
          <a:p>
            <a:pPr marL="0" indent="0">
              <a:buNone/>
            </a:pPr>
            <a:r>
              <a:rPr lang="en-US" dirty="0"/>
              <a:t>	- Shells and / or shell impressions</a:t>
            </a:r>
          </a:p>
          <a:p>
            <a:pPr marL="0" indent="0">
              <a:buNone/>
            </a:pPr>
            <a:r>
              <a:rPr lang="en-US" dirty="0"/>
              <a:t>	- Foot / paw prints or tracks of any kind</a:t>
            </a:r>
          </a:p>
          <a:p>
            <a:pPr marL="0" indent="0">
              <a:buNone/>
            </a:pPr>
            <a:r>
              <a:rPr lang="en-US" dirty="0"/>
              <a:t>	</a:t>
            </a:r>
          </a:p>
        </p:txBody>
      </p:sp>
      <p:pic>
        <p:nvPicPr>
          <p:cNvPr id="20482" name="Picture 2" descr="http://static.guim.co.uk/sys-images/Guardian/Pix/pictures/2009/5/19/1242729870882/Ida-the-missing-link-prim-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4955133"/>
            <a:ext cx="2968625" cy="178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9026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marL="0" indent="0">
              <a:buNone/>
            </a:pPr>
            <a:r>
              <a:rPr lang="en-US" dirty="0" smtClean="0"/>
              <a:t> 	- Waste materials (droppings)</a:t>
            </a:r>
          </a:p>
          <a:p>
            <a:pPr marL="0" indent="0">
              <a:buNone/>
            </a:pPr>
            <a:r>
              <a:rPr lang="en-US" dirty="0" smtClean="0"/>
              <a:t>	- Preserved materials (such as mosquitos in</a:t>
            </a:r>
          </a:p>
          <a:p>
            <a:pPr marL="0" indent="0">
              <a:buNone/>
            </a:pPr>
            <a:r>
              <a:rPr lang="en-US" dirty="0" smtClean="0"/>
              <a:t>            fossilized amber)</a:t>
            </a:r>
          </a:p>
          <a:p>
            <a:pPr marL="0" indent="0">
              <a:buNone/>
            </a:pPr>
            <a:r>
              <a:rPr lang="en-US" dirty="0" smtClean="0"/>
              <a:t>	- Nesting remains</a:t>
            </a:r>
          </a:p>
          <a:p>
            <a:endParaRPr lang="en-US" dirty="0"/>
          </a:p>
        </p:txBody>
      </p:sp>
      <p:pic>
        <p:nvPicPr>
          <p:cNvPr id="21506" name="Picture 2" descr="http://www.avoidingbites.com/wp-content/uploads/2010/12/mosquit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6504" y="1752600"/>
            <a:ext cx="3993356" cy="2552345"/>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blogs.mcgill.ca/oss/files/2013/08/coprolit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76600"/>
            <a:ext cx="4205567" cy="3152776"/>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http://naturalishistoria.files.wordpress.com/2011/11/dino-eggsfromchin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4114800"/>
            <a:ext cx="3114024"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902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lvl="0"/>
            <a:r>
              <a:rPr lang="en-US" dirty="0" err="1" smtClean="0"/>
              <a:t>Clasts</a:t>
            </a:r>
            <a:r>
              <a:rPr lang="en-US" dirty="0" smtClean="0"/>
              <a:t> are deposited when the transportation energy is insufficient to move the particle. As transportation energy decreases, the larger (heavier) particles are deposited first. </a:t>
            </a:r>
          </a:p>
          <a:p>
            <a:endParaRPr lang="en-US" dirty="0"/>
          </a:p>
        </p:txBody>
      </p:sp>
      <p:pic>
        <p:nvPicPr>
          <p:cNvPr id="10242" name="Picture 2" descr="http://geology.uprm.edu/Morelock/4_image/tra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438400"/>
            <a:ext cx="8525652"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917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lvl="0"/>
            <a:r>
              <a:rPr lang="en-US" dirty="0" smtClean="0"/>
              <a:t>HIGH ENERGY environments can transport large and small particles </a:t>
            </a:r>
          </a:p>
          <a:p>
            <a:endParaRPr lang="en-US" dirty="0"/>
          </a:p>
        </p:txBody>
      </p:sp>
      <p:pic>
        <p:nvPicPr>
          <p:cNvPr id="11268" name="Picture 4" descr="http://canitbesaturdaynow.com/images/fpics/2538/0cb976cd7787d7505e212d1ba36f7bb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71600"/>
            <a:ext cx="7086600" cy="5435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960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lvl="0"/>
            <a:r>
              <a:rPr lang="en-US" dirty="0" smtClean="0"/>
              <a:t>LOW ENERGY environments can transport only small particles </a:t>
            </a:r>
          </a:p>
          <a:p>
            <a:endParaRPr lang="en-US" dirty="0"/>
          </a:p>
        </p:txBody>
      </p:sp>
      <p:pic>
        <p:nvPicPr>
          <p:cNvPr id="12290" name="Picture 2" descr="http://farm9.staticflickr.com/8289/7880972440_e81d762938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352524"/>
            <a:ext cx="7077075" cy="5305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917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US" dirty="0" smtClean="0"/>
              <a:t>Examples of high and low energy environments? </a:t>
            </a:r>
          </a:p>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004376429"/>
              </p:ext>
            </p:extLst>
          </p:nvPr>
        </p:nvGraphicFramePr>
        <p:xfrm>
          <a:off x="1524000" y="1447800"/>
          <a:ext cx="5638800" cy="4986909"/>
        </p:xfrm>
        <a:graphic>
          <a:graphicData uri="http://schemas.openxmlformats.org/drawingml/2006/table">
            <a:tbl>
              <a:tblPr firstRow="1" firstCol="1" bandRow="1">
                <a:tableStyleId>{5C22544A-7EE6-4342-B048-85BDC9FD1C3A}</a:tableStyleId>
              </a:tblPr>
              <a:tblGrid>
                <a:gridCol w="2819400"/>
                <a:gridCol w="2819400"/>
              </a:tblGrid>
              <a:tr h="762000">
                <a:tc>
                  <a:txBody>
                    <a:bodyPr/>
                    <a:lstStyle/>
                    <a:p>
                      <a:pPr marL="0" marR="0" algn="ctr">
                        <a:lnSpc>
                          <a:spcPct val="115000"/>
                        </a:lnSpc>
                        <a:spcBef>
                          <a:spcPts val="0"/>
                        </a:spcBef>
                        <a:spcAft>
                          <a:spcPts val="0"/>
                        </a:spcAft>
                      </a:pPr>
                      <a:r>
                        <a:rPr lang="en-US" sz="2800">
                          <a:effectLst/>
                        </a:rPr>
                        <a:t>Low Energy Environment </a:t>
                      </a:r>
                      <a:endParaRPr lang="en-US" sz="2400">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2800">
                          <a:effectLst/>
                        </a:rPr>
                        <a:t>High Energy Environment </a:t>
                      </a:r>
                      <a:endParaRPr lang="en-US" sz="2400">
                        <a:effectLst/>
                        <a:latin typeface="Calibri"/>
                        <a:ea typeface="Calibri"/>
                        <a:cs typeface="Times New Roman"/>
                      </a:endParaRPr>
                    </a:p>
                  </a:txBody>
                  <a:tcPr marL="19050" marR="19050" marT="19050" marB="19050" anchor="ctr"/>
                </a:tc>
              </a:tr>
              <a:tr h="762000">
                <a:tc>
                  <a:txBody>
                    <a:bodyPr/>
                    <a:lstStyle/>
                    <a:p>
                      <a:pPr marL="0" marR="0" algn="ctr">
                        <a:lnSpc>
                          <a:spcPct val="115000"/>
                        </a:lnSpc>
                        <a:spcBef>
                          <a:spcPts val="0"/>
                        </a:spcBef>
                        <a:spcAft>
                          <a:spcPts val="0"/>
                        </a:spcAft>
                      </a:pPr>
                      <a:r>
                        <a:rPr lang="en-US" sz="2800">
                          <a:effectLst/>
                        </a:rPr>
                        <a:t>Lagoon </a:t>
                      </a:r>
                      <a:endParaRPr lang="en-US" sz="2400">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2800">
                          <a:effectLst/>
                        </a:rPr>
                        <a:t>Storm-Dominated Beach </a:t>
                      </a:r>
                      <a:endParaRPr lang="en-US" sz="2400">
                        <a:effectLst/>
                        <a:latin typeface="Calibri"/>
                        <a:ea typeface="Calibri"/>
                        <a:cs typeface="Times New Roman"/>
                      </a:endParaRPr>
                    </a:p>
                  </a:txBody>
                  <a:tcPr marL="19050" marR="19050" marT="19050" marB="19050" anchor="ctr"/>
                </a:tc>
              </a:tr>
              <a:tr h="762000">
                <a:tc>
                  <a:txBody>
                    <a:bodyPr/>
                    <a:lstStyle/>
                    <a:p>
                      <a:pPr marL="0" marR="0" algn="ctr">
                        <a:lnSpc>
                          <a:spcPct val="115000"/>
                        </a:lnSpc>
                        <a:spcBef>
                          <a:spcPts val="0"/>
                        </a:spcBef>
                        <a:spcAft>
                          <a:spcPts val="0"/>
                        </a:spcAft>
                      </a:pPr>
                      <a:r>
                        <a:rPr lang="en-US" sz="2800">
                          <a:effectLst/>
                        </a:rPr>
                        <a:t>Deep Lake </a:t>
                      </a:r>
                      <a:endParaRPr lang="en-US" sz="2400">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2800">
                          <a:effectLst/>
                        </a:rPr>
                        <a:t>Steep Mountainside (Landslide) </a:t>
                      </a:r>
                      <a:endParaRPr lang="en-US" sz="2400">
                        <a:effectLst/>
                        <a:latin typeface="Calibri"/>
                        <a:ea typeface="Calibri"/>
                        <a:cs typeface="Times New Roman"/>
                      </a:endParaRPr>
                    </a:p>
                  </a:txBody>
                  <a:tcPr marL="19050" marR="19050" marT="19050" marB="19050" anchor="ctr"/>
                </a:tc>
              </a:tr>
              <a:tr h="762000">
                <a:tc>
                  <a:txBody>
                    <a:bodyPr/>
                    <a:lstStyle/>
                    <a:p>
                      <a:pPr marL="0" marR="0" algn="ctr">
                        <a:lnSpc>
                          <a:spcPct val="115000"/>
                        </a:lnSpc>
                        <a:spcBef>
                          <a:spcPts val="0"/>
                        </a:spcBef>
                        <a:spcAft>
                          <a:spcPts val="0"/>
                        </a:spcAft>
                      </a:pPr>
                      <a:r>
                        <a:rPr lang="en-US" sz="2800">
                          <a:effectLst/>
                        </a:rPr>
                        <a:t>Deep Ocean </a:t>
                      </a:r>
                      <a:endParaRPr lang="en-US" sz="2400">
                        <a:effectLst/>
                        <a:latin typeface="Calibri"/>
                        <a:ea typeface="Calibri"/>
                        <a:cs typeface="Times New Roman"/>
                      </a:endParaRPr>
                    </a:p>
                  </a:txBody>
                  <a:tcPr marL="19050" marR="19050" marT="19050" marB="19050" anchor="ctr"/>
                </a:tc>
                <a:tc>
                  <a:txBody>
                    <a:bodyPr/>
                    <a:lstStyle/>
                    <a:p>
                      <a:pPr marL="0" marR="0" algn="ctr">
                        <a:lnSpc>
                          <a:spcPct val="115000"/>
                        </a:lnSpc>
                        <a:spcBef>
                          <a:spcPts val="0"/>
                        </a:spcBef>
                        <a:spcAft>
                          <a:spcPts val="0"/>
                        </a:spcAft>
                      </a:pPr>
                      <a:r>
                        <a:rPr lang="en-US" sz="2800">
                          <a:effectLst/>
                        </a:rPr>
                        <a:t>Tornado </a:t>
                      </a:r>
                      <a:endParaRPr lang="en-US" sz="2400">
                        <a:effectLst/>
                        <a:latin typeface="Calibri"/>
                        <a:ea typeface="Calibri"/>
                        <a:cs typeface="Times New Roman"/>
                      </a:endParaRPr>
                    </a:p>
                  </a:txBody>
                  <a:tcPr marL="19050" marR="19050" marT="19050" marB="19050" anchor="ctr"/>
                </a:tc>
              </a:tr>
              <a:tr h="762000">
                <a:tc>
                  <a:txBody>
                    <a:bodyPr/>
                    <a:lstStyle/>
                    <a:p>
                      <a:pPr algn="ctr">
                        <a:lnSpc>
                          <a:spcPct val="115000"/>
                        </a:lnSpc>
                      </a:pPr>
                      <a:endParaRPr lang="en-US" sz="2400">
                        <a:effectLst/>
                        <a:latin typeface="Calibri"/>
                      </a:endParaRPr>
                    </a:p>
                  </a:txBody>
                  <a:tcPr marL="19050" marR="19050" marT="19050" marB="19050" anchor="ctr"/>
                </a:tc>
                <a:tc>
                  <a:txBody>
                    <a:bodyPr/>
                    <a:lstStyle/>
                    <a:p>
                      <a:pPr marL="0" marR="0" algn="ctr">
                        <a:lnSpc>
                          <a:spcPct val="115000"/>
                        </a:lnSpc>
                        <a:spcBef>
                          <a:spcPts val="0"/>
                        </a:spcBef>
                        <a:spcAft>
                          <a:spcPts val="0"/>
                        </a:spcAft>
                      </a:pPr>
                      <a:r>
                        <a:rPr lang="en-US" sz="2800" dirty="0">
                          <a:effectLst/>
                        </a:rPr>
                        <a:t>Tsunami </a:t>
                      </a:r>
                      <a:endParaRPr lang="en-US" sz="2400" dirty="0">
                        <a:effectLst/>
                        <a:latin typeface="Calibri"/>
                        <a:ea typeface="Calibri"/>
                        <a:cs typeface="Times New Roman"/>
                      </a:endParaRPr>
                    </a:p>
                  </a:txBody>
                  <a:tcPr marL="19050" marR="19050" marT="19050" marB="19050" anchor="ctr"/>
                </a:tc>
              </a:tr>
            </a:tbl>
          </a:graphicData>
        </a:graphic>
      </p:graphicFrame>
    </p:spTree>
    <p:extLst>
      <p:ext uri="{BB962C8B-B14F-4D97-AF65-F5344CB8AC3E}">
        <p14:creationId xmlns:p14="http://schemas.microsoft.com/office/powerpoint/2010/main" val="811917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r>
              <a:rPr lang="en-US" dirty="0"/>
              <a:t>NOTE: The longer the transportation distance, the more exposure the sediment has to chemical and physical weathering, and the rounder and smaller the sediments generally become.</a:t>
            </a:r>
          </a:p>
          <a:p>
            <a:endParaRPr lang="en-US" dirty="0"/>
          </a:p>
        </p:txBody>
      </p:sp>
      <p:pic>
        <p:nvPicPr>
          <p:cNvPr id="13314" name="Picture 2" descr="http://gomyclass.com/geology10/files/lecture6/html/images/objects/obj4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819400"/>
            <a:ext cx="6858000" cy="372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917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US" b="1" dirty="0" smtClean="0"/>
              <a:t>For Chemical rocks</a:t>
            </a:r>
            <a:r>
              <a:rPr lang="en-US" dirty="0" smtClean="0"/>
              <a:t>: Chemical sediments are generated by the precipitation of minerals out of solution by biological activity, chemical change, or evaporation. These minerals (chemical sediments) are precipitated when the dissolved ion concentration becomes too large to remain in solution. </a:t>
            </a:r>
          </a:p>
          <a:p>
            <a:endParaRPr lang="en-US" dirty="0"/>
          </a:p>
        </p:txBody>
      </p:sp>
    </p:spTree>
    <p:extLst>
      <p:ext uri="{BB962C8B-B14F-4D97-AF65-F5344CB8AC3E}">
        <p14:creationId xmlns:p14="http://schemas.microsoft.com/office/powerpoint/2010/main" val="811917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r>
              <a:rPr lang="en-US" b="1" i="1" dirty="0" smtClean="0"/>
              <a:t>Where do these dissolved ions come from?</a:t>
            </a:r>
            <a:r>
              <a:rPr lang="en-US" dirty="0" smtClean="0"/>
              <a:t> </a:t>
            </a:r>
          </a:p>
          <a:p>
            <a:r>
              <a:rPr lang="en-US" dirty="0" smtClean="0"/>
              <a:t>This is an important question since the dissolved ions are the "building blocks" for the chemical sediments. It is the chemical weathering of sediments (dissolution of minerals) that releases these ions into solution. Once in solution, the ions can travel in groundwater, rivers, etc. to their final destination (such as an ocean, lake, cave, etc.) where they are precipitated as minerals. </a:t>
            </a:r>
          </a:p>
          <a:p>
            <a:pPr marL="0" indent="0">
              <a:buNone/>
            </a:pPr>
            <a:endParaRPr lang="en-US" dirty="0" smtClean="0"/>
          </a:p>
          <a:p>
            <a:endParaRPr lang="en-US" dirty="0"/>
          </a:p>
        </p:txBody>
      </p:sp>
    </p:spTree>
    <p:extLst>
      <p:ext uri="{BB962C8B-B14F-4D97-AF65-F5344CB8AC3E}">
        <p14:creationId xmlns:p14="http://schemas.microsoft.com/office/powerpoint/2010/main" val="8119178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758</Words>
  <Application>Microsoft Office PowerPoint</Application>
  <PresentationFormat>On-screen Show (4:3)</PresentationFormat>
  <Paragraphs>88</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How Rocks Get Where They Get</vt:lpstr>
      <vt:lpstr>Transportation &amp; Deposition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Texture: (For Clastic Rocks Only)</vt:lpstr>
      <vt:lpstr>PowerPoint Presentation</vt:lpstr>
      <vt:lpstr>PowerPoint Presentation</vt:lpstr>
      <vt:lpstr>PowerPoint Presentation</vt:lpstr>
      <vt:lpstr>PowerPoint Presentation</vt:lpstr>
      <vt:lpstr>PowerPoint Presentation</vt:lpstr>
      <vt:lpstr>PowerPoint Presentation</vt:lpstr>
      <vt:lpstr>Clastic Rocks: Let's pull all of this together! </vt:lpstr>
      <vt:lpstr>PowerPoint Presentation</vt:lpstr>
      <vt:lpstr>Sedimentary Structures and Fossils--things found in sedimentary rocks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7</cp:revision>
  <dcterms:created xsi:type="dcterms:W3CDTF">2013-10-22T15:16:22Z</dcterms:created>
  <dcterms:modified xsi:type="dcterms:W3CDTF">2013-10-22T17:41:02Z</dcterms:modified>
</cp:coreProperties>
</file>